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29"/>
  </p:notesMasterIdLst>
  <p:sldIdLst>
    <p:sldId id="379" r:id="rId2"/>
    <p:sldId id="351" r:id="rId3"/>
    <p:sldId id="353" r:id="rId4"/>
    <p:sldId id="352" r:id="rId5"/>
    <p:sldId id="354" r:id="rId6"/>
    <p:sldId id="355" r:id="rId7"/>
    <p:sldId id="356" r:id="rId8"/>
    <p:sldId id="357" r:id="rId9"/>
    <p:sldId id="358" r:id="rId10"/>
    <p:sldId id="359" r:id="rId11"/>
    <p:sldId id="360" r:id="rId12"/>
    <p:sldId id="362" r:id="rId13"/>
    <p:sldId id="361" r:id="rId14"/>
    <p:sldId id="364" r:id="rId15"/>
    <p:sldId id="365" r:id="rId16"/>
    <p:sldId id="366" r:id="rId17"/>
    <p:sldId id="367" r:id="rId18"/>
    <p:sldId id="369" r:id="rId19"/>
    <p:sldId id="370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Jiahao" initials="XJ" lastIdx="1" clrIdx="0">
    <p:extLst>
      <p:ext uri="{19B8F6BF-5375-455C-9EA6-DF929625EA0E}">
        <p15:presenceInfo xmlns:p15="http://schemas.microsoft.com/office/powerpoint/2012/main" userId="aa286a4e754caa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C62"/>
    <a:srgbClr val="D71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65" autoAdjust="0"/>
    <p:restoredTop sz="94660"/>
  </p:normalViewPr>
  <p:slideViewPr>
    <p:cSldViewPr snapToGrid="0">
      <p:cViewPr>
        <p:scale>
          <a:sx n="210" d="100"/>
          <a:sy n="210" d="100"/>
        </p:scale>
        <p:origin x="1480" y="1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3T08:23:22.4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67 16383,'58'0'0,"0"0"0,2-1 0,-2-1 0,-7-2 0,1 0 0,14-2 0,0-2 0,32-5 0,-45 6 0,-4 1 0,5-1 0,-17 2 0,-11 2 0,-7 2 0,-2 1 0,1 0 0,6 0 0,4 0 0,5 0 0,4 0 0,1 0 0,-2 0 0,-1 0 0,-4 0 0,-4 0 0,-4 0 0,-3 0 0,-4 0 0,-3 0 0,3 0 0,3 0 0,0 0 0,4 1 0,-4 1 0,3-1 0,-2 0 0,-4-1 0,-1 0 0,-4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3T08:23:24.1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16383,'65'0'0,"-1"0"0,8 0 0,0 0 0,2 0 0,1 0 0,0 0 0,-1 0 0,-9 0 0,-3 0 0,38 0 0,-27 0 0,-23 0 0,-15 0 0,-14 0 0,-12 0 0,14 0 0,-6 0 0,14 0 0,-4 0 0,-2 0 0,-5 0 0,-4 0 0,-3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F59DE-5600-4987-AB86-8CA18BEB7B55}" type="datetimeFigureOut">
              <a:rPr lang="en-SG" smtClean="0"/>
              <a:t>15/3/22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D19FB-E0D4-4DAE-AC50-7E9963D75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2384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86F49-649F-4230-99B3-22924D8F7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DDBCD-E4A4-4C55-8DC5-D28C0AD56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EF815-6B25-4437-8E8E-9BA8D83A4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6ED39-DE4F-6245-9119-0748F9B257B6}" type="datetime1">
              <a:rPr lang="en-SG" altLang="zh-CN" smtClean="0"/>
              <a:t>15/3/22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B357E-7F71-40E1-ADB5-365E5C5A1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A2EE7-8E47-4BCB-8161-2EDA7270E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47BDB-303B-4112-832F-D18A4B7698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50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FFC8-94A6-4FB3-90DC-186488C0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B9B2D7-83F7-425D-8FC6-DB5D49E53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CD70B-196C-4182-9140-10591C5EA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2DD9D-4495-C44F-BF7F-05F100B25C5C}" type="datetime1">
              <a:rPr lang="en-SG" altLang="zh-CN" smtClean="0"/>
              <a:t>15/3/22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B400-E2AE-4DCB-89CC-5D84D299D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E8BEE-31C4-4A3F-BBFF-8C82E1D6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47BDB-303B-4112-832F-D18A4B7698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967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132ED4-7D8F-4A8F-BAF9-2A5F3BB1E4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A9E502-495D-43A7-B062-378E5BFD7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F91AC-27CB-4BF6-94DC-326354F7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C8E0-0806-0543-9725-399F2889FE5D}" type="datetime1">
              <a:rPr lang="en-SG" altLang="zh-CN" smtClean="0"/>
              <a:t>15/3/22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F5F54-DA25-447A-95BB-CB41FDF61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19EBF-907C-4C8D-AE1D-6127D0610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47BDB-303B-4112-832F-D18A4B7698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16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4D9A-6C5A-464C-A50C-F505B0BCF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08A55-C4CA-47E8-8135-D5553865F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3B144-2AFE-4079-9201-372E03EB3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2FF6-0BAB-2044-B545-37051B5FF235}" type="datetime1">
              <a:rPr lang="en-SG" altLang="zh-CN" smtClean="0"/>
              <a:t>15/3/22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802F3-0CE7-4F18-ABDF-9F3B9071F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2F32C-F804-40B5-A3BE-C5C2378E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47BDB-303B-4112-832F-D18A4B7698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739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FBAEB-2D8B-4B0F-83E0-005BB149F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5EF6F-B4A6-4C89-B15D-B6DE0E17E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8F52A-EBB4-4E3D-A9F4-127824957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5E541-0A05-5E40-B429-C19F73322DB1}" type="datetime1">
              <a:rPr lang="en-SG" altLang="zh-CN" smtClean="0"/>
              <a:t>15/3/22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EEF4A-55AF-4F98-8DDA-3A43E4455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B62AE-A7DE-4B63-AB8F-CF811D86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47BDB-303B-4112-832F-D18A4B7698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419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73F4-4FFB-441E-B03F-B0596D753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7296E-9B00-429A-9723-514F66FE6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C8C44-2B2D-43DE-8FC5-7795CFA59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461D4-0C2A-442B-8492-10A3DC5B8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05B5-113E-E34F-A0E6-E46929720FBD}" type="datetime1">
              <a:rPr lang="en-SG" altLang="zh-CN" smtClean="0"/>
              <a:t>15/3/22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2A06D-10AF-4B3F-AF7A-45673C998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C9848-E7A2-42B5-9A7F-CD5DD2BC8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47BDB-303B-4112-832F-D18A4B7698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65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7709E-7EA1-43B7-8EDC-DBB01050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DDACA-D01F-4110-9BE2-5935109E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FC355-2EBB-48AB-9242-AD2888C60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E81DB0-3E56-413E-B327-ED61AFEA2E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76812B-668A-4B59-9DA8-6AD6220261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6079B3-ED99-4DD8-AE84-210001218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0884-BE4C-2D4A-A50F-3EF4B76275E3}" type="datetime1">
              <a:rPr lang="en-SG" altLang="zh-CN" smtClean="0"/>
              <a:t>15/3/22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34C2DF-3E1F-4DC4-97B7-42661D918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28C32-172F-4E50-9D8E-303EF68E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47BDB-303B-4112-832F-D18A4B7698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345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F86A-2FA0-4721-9215-C59BDF72C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834D9B-345A-49EA-953B-C430CE574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07F4A-7083-A749-A088-1FE66FD00DD5}" type="datetime1">
              <a:rPr lang="en-SG" altLang="zh-CN" smtClean="0"/>
              <a:t>15/3/22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81F6A-5FC8-4078-95E0-170E9C76F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75CAB-3CBE-403F-B99C-E6B87C2C5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47BDB-303B-4112-832F-D18A4B7698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594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212C77-8448-4600-B1E8-1A1EFACBB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AA69A-42E5-4249-B057-C9C6917F3D78}" type="datetime1">
              <a:rPr lang="en-SG" altLang="zh-CN" smtClean="0"/>
              <a:t>15/3/22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E9CE4-F167-406E-87F4-8F9EE51DD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2F283-A8DE-4DB3-AE05-091B5725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47BDB-303B-4112-832F-D18A4B7698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95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8CC4D-CA98-4182-ADB5-3E22430C6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EDD19-2E6A-4EAB-9772-3F4B5DCB8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E4E2C-050B-439B-BAAB-4C2F89221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F1BBD-D743-4B83-ACBE-39DEF9020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E0A71-E50E-7241-9885-21D7D0EE15C6}" type="datetime1">
              <a:rPr lang="en-SG" altLang="zh-CN" smtClean="0"/>
              <a:t>15/3/22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0D32F-AE66-45B6-8C29-9A1B210FD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32E3C-AE6A-4DD7-A755-C6580E2D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47BDB-303B-4112-832F-D18A4B7698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20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6583F-9A49-45D1-A479-BAB7600D9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6A862A-1FC1-4EEA-9BAE-65E0A5E4C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8CBDBA-F1B4-44BF-A7E2-ADF3D3273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AB05F-A8EF-4FA6-B457-59D0DCBF3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64BA-62F3-6448-8B6D-0856246FAFBB}" type="datetime1">
              <a:rPr lang="en-SG" altLang="zh-CN" smtClean="0"/>
              <a:t>15/3/22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AB86BD-B4FE-493D-AA87-BD539C6E4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41EDB-A433-4493-BCAD-CCFC045D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47BDB-303B-4112-832F-D18A4B7698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006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F299D1-7ED4-4C58-8BBB-A81408D23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ACF56-9C21-472D-964C-434D7B56B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FBB37-0651-4188-BC60-BF46840478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CEB2D-8F4A-0F47-AE29-D1DF1BEFEF31}" type="datetime1">
              <a:rPr lang="en-SG" altLang="zh-CN" smtClean="0"/>
              <a:t>15/3/22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62553-9D7C-41C1-A623-B0AD59D06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C8F67-BBF4-4BD3-BDC5-0CF9FE0E5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47BDB-303B-4112-832F-D18A4B76988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bk object 16">
            <a:extLst>
              <a:ext uri="{FF2B5EF4-FFF2-40B4-BE49-F238E27FC236}">
                <a16:creationId xmlns:a16="http://schemas.microsoft.com/office/drawing/2014/main" id="{BFE403C5-E5FA-4954-8A8A-32CAE06856EA}"/>
              </a:ext>
            </a:extLst>
          </p:cNvPr>
          <p:cNvSpPr/>
          <p:nvPr userDrawn="1"/>
        </p:nvSpPr>
        <p:spPr>
          <a:xfrm>
            <a:off x="0" y="6496253"/>
            <a:ext cx="12192000" cy="3617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4139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590C4-479B-DD4B-BA5E-D9F1DC6EB5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SG" altLang="zh-SG" dirty="0"/>
              <a:t>NMT Decoding Bias</a:t>
            </a:r>
            <a:br>
              <a:rPr lang="en-SG" altLang="zh-SG" dirty="0"/>
            </a:br>
            <a:r>
              <a:rPr lang="en-SG" altLang="zh-SG" dirty="0"/>
              <a:t>Minimum Bayesian Risk</a:t>
            </a:r>
            <a:endParaRPr kumimoji="1" lang="zh-SG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B2E670-ACD1-7F44-9448-381A7B9BAF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SG" altLang="en-US" dirty="0"/>
              <a:t>徐嘉豪</a:t>
            </a:r>
          </a:p>
        </p:txBody>
      </p:sp>
    </p:spTree>
    <p:extLst>
      <p:ext uri="{BB962C8B-B14F-4D97-AF65-F5344CB8AC3E}">
        <p14:creationId xmlns:p14="http://schemas.microsoft.com/office/powerpoint/2010/main" val="3050084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02C4B-DBC7-854E-A194-5241AC3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/>
              <a:t>Is MAP Decoding All You Need?</a:t>
            </a:r>
            <a:endParaRPr kumimoji="1" lang="zh-SG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3561A1-551A-454A-85A3-A562F20BE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SG" dirty="0"/>
              <a:t>Best paper of </a:t>
            </a:r>
            <a:r>
              <a:rPr lang="en-SG" altLang="zh-SG" dirty="0"/>
              <a:t>COLING 2020.</a:t>
            </a:r>
            <a:endParaRPr kumimoji="1"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3783586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F1EC5-3435-AD43-859A-ED0902A49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Core Idea</a:t>
            </a:r>
            <a:endParaRPr kumimoji="1"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EC5B3A-86E5-094F-BDBB-6562AB638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/>
              <a:t>Pathologies in NMT:</a:t>
            </a:r>
          </a:p>
          <a:p>
            <a:pPr lvl="1"/>
            <a:r>
              <a:rPr lang="en-SG" altLang="zh-SG" i="1" dirty="0"/>
              <a:t>length bias</a:t>
            </a:r>
            <a:r>
              <a:rPr lang="en-SG" altLang="zh-SG" dirty="0"/>
              <a:t>: NMT underestimates length </a:t>
            </a:r>
          </a:p>
          <a:p>
            <a:pPr lvl="1"/>
            <a:r>
              <a:rPr lang="en-SG" altLang="zh-SG" i="1" dirty="0"/>
              <a:t>beam search curse</a:t>
            </a:r>
            <a:r>
              <a:rPr lang="en-SG" altLang="zh-SG" dirty="0"/>
              <a:t>: large beam sizes hurt performance in NMT </a:t>
            </a:r>
          </a:p>
          <a:p>
            <a:pPr lvl="1"/>
            <a:r>
              <a:rPr lang="en-SG" altLang="zh-SG" dirty="0"/>
              <a:t>…</a:t>
            </a:r>
          </a:p>
          <a:p>
            <a:r>
              <a:rPr lang="en-SG" altLang="zh-SG" dirty="0"/>
              <a:t>Author argue that those problem is not the NMT training problem, but the beam search decoding problem.</a:t>
            </a:r>
          </a:p>
          <a:p>
            <a:endParaRPr lang="en-SG" altLang="zh-SG" dirty="0"/>
          </a:p>
          <a:p>
            <a:r>
              <a:rPr lang="en-SG" altLang="zh-SG" dirty="0"/>
              <a:t>Beam search is MAP decoding, which aims to maximum a prior. It always chooses the mode results to maximize the prior.</a:t>
            </a:r>
          </a:p>
          <a:p>
            <a:pPr lvl="1"/>
            <a:endParaRPr lang="en-SG" altLang="zh-SG" dirty="0"/>
          </a:p>
        </p:txBody>
      </p:sp>
    </p:spTree>
    <p:extLst>
      <p:ext uri="{BB962C8B-B14F-4D97-AF65-F5344CB8AC3E}">
        <p14:creationId xmlns:p14="http://schemas.microsoft.com/office/powerpoint/2010/main" val="3183144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15A11F-C6C7-D042-88D8-06DD4ACB1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Estimate NMT without beam: Sampling</a:t>
            </a:r>
            <a:endParaRPr kumimoji="1"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7676F-DDF5-E24D-A62A-B1B1BF293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SG" dirty="0"/>
              <a:t>Estimate the NMT learning results by its prediction expectation instead of beam search, thus using sampling to generate the outputs.</a:t>
            </a:r>
          </a:p>
          <a:p>
            <a:endParaRPr kumimoji="1" lang="en-US" altLang="zh-SG" dirty="0"/>
          </a:p>
          <a:p>
            <a:r>
              <a:rPr kumimoji="1" lang="en-US" altLang="zh-SG" dirty="0"/>
              <a:t>Author build a hierarchical Bayesian model to estimate the beam, sampling and reference distribution.</a:t>
            </a:r>
          </a:p>
          <a:p>
            <a:endParaRPr kumimoji="1" lang="en-US" altLang="zh-SG" dirty="0"/>
          </a:p>
          <a:p>
            <a:endParaRPr kumimoji="1" lang="en-US" altLang="zh-SG" dirty="0"/>
          </a:p>
          <a:p>
            <a:endParaRPr kumimoji="1" lang="en-US" altLang="zh-SG" dirty="0"/>
          </a:p>
          <a:p>
            <a:endParaRPr kumimoji="1"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3225868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A940D-12D1-A741-81B7-944220FC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kumimoji="1" lang="en-US" altLang="zh-SG" dirty="0"/>
              <a:t>Results</a:t>
            </a:r>
            <a:endParaRPr kumimoji="1" lang="zh-SG" altLang="en-US" dirty="0"/>
          </a:p>
        </p:txBody>
      </p:sp>
      <p:pic>
        <p:nvPicPr>
          <p:cNvPr id="6145" name="Picture 1" descr="page5image14070576">
            <a:extLst>
              <a:ext uri="{FF2B5EF4-FFF2-40B4-BE49-F238E27FC236}">
                <a16:creationId xmlns:a16="http://schemas.microsoft.com/office/drawing/2014/main" id="{7AC5DD1A-3360-A847-982B-87C56E019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5730" y="320206"/>
            <a:ext cx="9876270" cy="617266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B697A3A-4D60-EB47-9313-D2791B0B59C6}"/>
              </a:ext>
            </a:extLst>
          </p:cNvPr>
          <p:cNvSpPr txBox="1"/>
          <p:nvPr/>
        </p:nvSpPr>
        <p:spPr>
          <a:xfrm>
            <a:off x="3570224" y="180459"/>
            <a:ext cx="736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dirty="0"/>
              <a:t>It shows, in the most cases, beam search has larger bias than sampling.</a:t>
            </a:r>
            <a:endParaRPr kumimoji="1"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3269343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74A98-D675-5949-947E-B10A33738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/>
              <a:t>Minimum Bayes Risk Decoding </a:t>
            </a:r>
            <a:endParaRPr kumimoji="1" lang="zh-SG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1F27BE-483F-A142-9D23-BD3E9BA301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SG" dirty="0">
                    <a:latin typeface="Times" pitchFamily="2" charset="0"/>
                  </a:rPr>
                  <a:t>MBR could be achieved by,</a:t>
                </a:r>
              </a:p>
              <a:p>
                <a:pPr marL="0" indent="0">
                  <a:buNone/>
                </a:pPr>
                <a:endParaRPr lang="en-US" altLang="zh-SG" b="0" i="1" dirty="0">
                  <a:latin typeface="Times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d>
                            <m:dPr>
                              <m:ctrlPr>
                                <a:rPr lang="en-US" altLang="zh-SG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SG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SG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SG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SG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SG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SG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SG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SG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SG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SG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SG" altLang="zh-SG" dirty="0">
                  <a:latin typeface="Times" pitchFamily="2" charset="0"/>
                </a:endParaRPr>
              </a:p>
              <a:p>
                <a:r>
                  <a:rPr lang="en-SG" altLang="zh-SG" i="1" dirty="0">
                    <a:latin typeface="Times" pitchFamily="2" charset="0"/>
                  </a:rPr>
                  <a:t>utility function </a:t>
                </a:r>
                <a:r>
                  <a:rPr lang="en-SG" altLang="zh-SG" dirty="0">
                    <a:latin typeface="Times" pitchFamily="2" charset="0"/>
                  </a:rPr>
                  <a:t>u(y, h) , could use BLEU metric.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altLang="zh-SG" dirty="0">
                    <a:latin typeface="Times" pitchFamily="2" charset="0"/>
                  </a:rPr>
                  <a:t> is the support set.</a:t>
                </a:r>
              </a:p>
              <a:p>
                <a:endParaRPr lang="en-SG" altLang="zh-SG" dirty="0">
                  <a:latin typeface="Times" pitchFamily="2" charset="0"/>
                </a:endParaRPr>
              </a:p>
              <a:p>
                <a:r>
                  <a:rPr lang="en-SG" altLang="zh-SG" dirty="0">
                    <a:latin typeface="Times" pitchFamily="2" charset="0"/>
                  </a:rPr>
                  <a:t>With Monte Carlo (MC) sampling, (S=50)</a:t>
                </a:r>
              </a:p>
              <a:p>
                <a:endParaRPr lang="en-SG" altLang="zh-SG" dirty="0">
                  <a:latin typeface="Times" pitchFamily="2" charset="0"/>
                </a:endParaRPr>
              </a:p>
              <a:p>
                <a:endParaRPr lang="en-SG" altLang="zh-SG" dirty="0">
                  <a:latin typeface="Times" pitchFamily="2" charset="0"/>
                </a:endParaRPr>
              </a:p>
              <a:p>
                <a:endParaRPr lang="en-SG" altLang="zh-SG" dirty="0">
                  <a:latin typeface="Times" pitchFamily="2" charset="0"/>
                </a:endParaRPr>
              </a:p>
              <a:p>
                <a:endParaRPr kumimoji="1" lang="zh-SG" altLang="en-US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1F27BE-483F-A142-9D23-BD3E9BA30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文本, 信件&#10;&#10;描述已自动生成">
            <a:extLst>
              <a:ext uri="{FF2B5EF4-FFF2-40B4-BE49-F238E27FC236}">
                <a16:creationId xmlns:a16="http://schemas.microsoft.com/office/drawing/2014/main" id="{FAC8ED69-C3E0-3C42-808F-2C9985BA8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46" y="5246650"/>
            <a:ext cx="6859308" cy="110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85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392568-AEC2-564A-8507-290D60593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Experiment</a:t>
            </a:r>
            <a:endParaRPr kumimoji="1" lang="zh-SG" altLang="en-US" dirty="0"/>
          </a:p>
        </p:txBody>
      </p:sp>
      <p:pic>
        <p:nvPicPr>
          <p:cNvPr id="5" name="内容占位符 4" descr="表格&#10;&#10;描述已自动生成">
            <a:extLst>
              <a:ext uri="{FF2B5EF4-FFF2-40B4-BE49-F238E27FC236}">
                <a16:creationId xmlns:a16="http://schemas.microsoft.com/office/drawing/2014/main" id="{A16D1343-0393-C440-AED1-B5845BD3A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421" y="1548484"/>
            <a:ext cx="8981158" cy="494439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2897E910-75B8-0442-BAE4-7A0BCE46E88A}"/>
                  </a:ext>
                </a:extLst>
              </p14:cNvPr>
              <p14:cNvContentPartPr/>
              <p14:nvPr/>
            </p14:nvContentPartPr>
            <p14:xfrm>
              <a:off x="5386051" y="2115124"/>
              <a:ext cx="497520" cy="244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2897E910-75B8-0442-BAE4-7A0BCE46E8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2051" y="2007124"/>
                <a:ext cx="6051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D4F852B5-BA41-2448-9E0C-FDD5B4342674}"/>
                  </a:ext>
                </a:extLst>
              </p14:cNvPr>
              <p14:cNvContentPartPr/>
              <p14:nvPr/>
            </p14:nvContentPartPr>
            <p14:xfrm>
              <a:off x="9122851" y="2147524"/>
              <a:ext cx="41688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D4F852B5-BA41-2448-9E0C-FDD5B43426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68851" y="2039524"/>
                <a:ext cx="52452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7672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19160-0D4A-C648-95BC-63586F5C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Conclusion</a:t>
            </a:r>
            <a:endParaRPr kumimoji="1"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297201-3185-A547-B5AD-13EC2B13D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SG" dirty="0"/>
              <a:t>NMT suffers from beam search biases, instead of Maximum Likelihood learning objective.</a:t>
            </a:r>
          </a:p>
          <a:p>
            <a:endParaRPr kumimoji="1" lang="en-US" altLang="zh-SG" dirty="0"/>
          </a:p>
          <a:p>
            <a:r>
              <a:rPr kumimoji="1" lang="en-US" altLang="zh-SG" dirty="0"/>
              <a:t>Such a bias could be avoided by MC estimation on MBR decoding.</a:t>
            </a:r>
          </a:p>
          <a:p>
            <a:pPr marL="0" indent="0">
              <a:buNone/>
            </a:pPr>
            <a:endParaRPr kumimoji="1" lang="en-US" altLang="zh-SG" dirty="0"/>
          </a:p>
          <a:p>
            <a:pPr marL="0" indent="0">
              <a:buNone/>
            </a:pPr>
            <a:r>
              <a:rPr kumimoji="1" lang="en-US" altLang="zh-SG" dirty="0"/>
              <a:t>&gt;MBR is not a decoding algorithm without any constraint on path selection. (purely based on sampling)</a:t>
            </a:r>
          </a:p>
          <a:p>
            <a:pPr marL="0" indent="0">
              <a:buNone/>
            </a:pPr>
            <a:r>
              <a:rPr kumimoji="1" lang="en-US" altLang="zh-SG" dirty="0"/>
              <a:t>&gt;MBR still different from top-k sampling or top-P sampling (has bias).</a:t>
            </a:r>
          </a:p>
          <a:p>
            <a:pPr marL="0" indent="0">
              <a:buNone/>
            </a:pPr>
            <a:r>
              <a:rPr kumimoji="1" lang="en-US" altLang="zh-SG" dirty="0"/>
              <a:t>&gt;MBR utility function involves evaluation bias (i.e. BLEU metric, COMET metric, etc.)</a:t>
            </a:r>
            <a:endParaRPr kumimoji="1"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2607294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02C4B-DBC7-854E-A194-5241AC3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/>
              <a:t>Understanding the Properties of Minimum Bayes Risk Decoding in Neural Machine Translation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3561A1-551A-454A-85A3-A562F20BE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altLang="zh-SG" dirty="0"/>
              <a:t>Mathias Muller and Rico </a:t>
            </a:r>
            <a:r>
              <a:rPr lang="en-SG" altLang="zh-SG" dirty="0" err="1"/>
              <a:t>Sennrich</a:t>
            </a:r>
            <a:endParaRPr lang="en-SG" altLang="zh-SG" dirty="0"/>
          </a:p>
        </p:txBody>
      </p:sp>
    </p:spTree>
    <p:extLst>
      <p:ext uri="{BB962C8B-B14F-4D97-AF65-F5344CB8AC3E}">
        <p14:creationId xmlns:p14="http://schemas.microsoft.com/office/powerpoint/2010/main" val="1728694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119A8-BB56-9846-9AB2-BB36DB11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Core Idea</a:t>
            </a:r>
            <a:endParaRPr kumimoji="1"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09C38D-B65F-DA41-8A76-55D809395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altLang="zh-SG" dirty="0"/>
              <a:t>length and token frequency bias </a:t>
            </a:r>
          </a:p>
          <a:p>
            <a:pPr>
              <a:buFont typeface="Wingdings" pitchFamily="2" charset="2"/>
              <a:buChar char="Ø"/>
            </a:pPr>
            <a:r>
              <a:rPr lang="en-SG" altLang="zh-SG" dirty="0"/>
              <a:t>MT metrics used as utility functions</a:t>
            </a:r>
          </a:p>
          <a:p>
            <a:pPr lvl="1">
              <a:buFont typeface="Wingdings" pitchFamily="2" charset="2"/>
              <a:buChar char="Ø"/>
            </a:pPr>
            <a:r>
              <a:rPr lang="en-SG" altLang="zh-SG" dirty="0"/>
              <a:t>If used with a utility function that favours short translations, MBR inherits this bias; </a:t>
            </a:r>
          </a:p>
          <a:p>
            <a:pPr lvl="1">
              <a:buFont typeface="Wingdings" pitchFamily="2" charset="2"/>
              <a:buChar char="Ø"/>
            </a:pPr>
            <a:r>
              <a:rPr lang="en-SG" altLang="zh-SG" dirty="0"/>
              <a:t>MBR still exhibits a token probability bias in that it underestimates the probability of rare to- kens and overestimates very common tokens; </a:t>
            </a:r>
          </a:p>
          <a:p>
            <a:pPr marL="0" indent="0">
              <a:buNone/>
            </a:pPr>
            <a:endParaRPr lang="en-SG" altLang="zh-SG" dirty="0"/>
          </a:p>
          <a:p>
            <a:r>
              <a:rPr lang="en-SG" altLang="zh-SG" dirty="0"/>
              <a:t>MBR  increases robustness against copy noise and domain shift. </a:t>
            </a:r>
          </a:p>
          <a:p>
            <a:endParaRPr lang="en-SG" altLang="zh-SG" dirty="0"/>
          </a:p>
          <a:p>
            <a:r>
              <a:rPr kumimoji="1" lang="en-US" altLang="zh-SG" dirty="0"/>
              <a:t>Empirically Study MBR Decoding</a:t>
            </a:r>
            <a:endParaRPr lang="en-SG" altLang="zh-SG" dirty="0"/>
          </a:p>
          <a:p>
            <a:endParaRPr kumimoji="1"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3356716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0C6CA8-5ED9-9345-8EB8-2B511116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Bias</a:t>
            </a:r>
            <a:endParaRPr kumimoji="1"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0A0E4D-6FBA-DD44-AF37-58F66F508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altLang="zh-SG" b="1" dirty="0"/>
              <a:t>Length bias: </a:t>
            </a:r>
            <a:r>
              <a:rPr lang="en-SG" altLang="zh-SG" dirty="0"/>
              <a:t>Systems underestimate the true length of translations. </a:t>
            </a:r>
            <a:endParaRPr lang="en-SG" altLang="zh-SG" b="1" dirty="0"/>
          </a:p>
          <a:p>
            <a:r>
              <a:rPr lang="en-SG" altLang="zh-SG" b="1" dirty="0"/>
              <a:t>Word frequencies</a:t>
            </a:r>
            <a:r>
              <a:rPr lang="en-SG" altLang="zh-SG" dirty="0"/>
              <a:t> : Systems prefer frequent tokens</a:t>
            </a:r>
          </a:p>
          <a:p>
            <a:r>
              <a:rPr lang="en-SG" altLang="zh-SG" b="1" dirty="0"/>
              <a:t>Beam search curse</a:t>
            </a:r>
            <a:r>
              <a:rPr lang="en-SG" altLang="zh-SG" dirty="0"/>
              <a:t>: large beam sizes decrease quality </a:t>
            </a:r>
          </a:p>
          <a:p>
            <a:r>
              <a:rPr lang="en-SG" altLang="zh-SG" b="1" dirty="0"/>
              <a:t>Susceptibility to copy noise: </a:t>
            </a:r>
            <a:r>
              <a:rPr lang="en-SG" altLang="zh-SG" dirty="0"/>
              <a:t>copies of the source sentence on the target side of the training data (</a:t>
            </a:r>
            <a:r>
              <a:rPr lang="en-SG" altLang="zh-SG" dirty="0" err="1"/>
              <a:t>Khayrallah</a:t>
            </a:r>
            <a:r>
              <a:rPr lang="en-SG" altLang="zh-SG" dirty="0"/>
              <a:t> and Koehn, 2018).</a:t>
            </a:r>
          </a:p>
          <a:p>
            <a:r>
              <a:rPr lang="en-SG" altLang="zh-SG" b="1" dirty="0"/>
              <a:t>Low domain robustness: </a:t>
            </a:r>
            <a:r>
              <a:rPr lang="en-SG" altLang="zh-SG" dirty="0"/>
              <a:t>not robust for distribution shifts </a:t>
            </a:r>
            <a:endParaRPr lang="en-SG" altLang="zh-SG" b="1" dirty="0"/>
          </a:p>
          <a:p>
            <a:r>
              <a:rPr lang="en-SG" altLang="zh-SG" dirty="0"/>
              <a:t> </a:t>
            </a:r>
            <a:r>
              <a:rPr lang="en-SG" altLang="zh-SG" b="1" dirty="0"/>
              <a:t>Inadequacy of the mode: </a:t>
            </a:r>
            <a:r>
              <a:rPr lang="en-SG" altLang="zh-SG" dirty="0"/>
              <a:t>mode of the distribution over output sequences is not the best translation. </a:t>
            </a:r>
          </a:p>
          <a:p>
            <a:endParaRPr lang="en-SG" altLang="zh-SG" dirty="0"/>
          </a:p>
          <a:p>
            <a:endParaRPr lang="en-SG" altLang="zh-SG" b="1" dirty="0"/>
          </a:p>
          <a:p>
            <a:endParaRPr lang="en-SG" altLang="zh-SG" dirty="0"/>
          </a:p>
          <a:p>
            <a:endParaRPr lang="en-SG" altLang="zh-SG" dirty="0"/>
          </a:p>
          <a:p>
            <a:endParaRPr kumimoji="1" lang="en-US" altLang="zh-SG" dirty="0"/>
          </a:p>
        </p:txBody>
      </p:sp>
    </p:spTree>
    <p:extLst>
      <p:ext uri="{BB962C8B-B14F-4D97-AF65-F5344CB8AC3E}">
        <p14:creationId xmlns:p14="http://schemas.microsoft.com/office/powerpoint/2010/main" val="341948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0EF66B-B67C-8347-994B-FE8596830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Content</a:t>
            </a:r>
            <a:endParaRPr kumimoji="1"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536C4C-DA6B-CF4F-8198-9E1DA2AEA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SG" altLang="zh-SG" dirty="0"/>
              <a:t>Meister, Clara, Ryan </a:t>
            </a:r>
            <a:r>
              <a:rPr lang="en-SG" altLang="zh-SG" dirty="0" err="1"/>
              <a:t>Cotterell</a:t>
            </a:r>
            <a:r>
              <a:rPr lang="en-SG" altLang="zh-SG" dirty="0"/>
              <a:t>, and Tim Vieira. "If beam search is the answer, what was the question?." </a:t>
            </a:r>
            <a:r>
              <a:rPr lang="en-SG" altLang="zh-SG" i="1" dirty="0"/>
              <a:t>Proceedings of the 2020 Conference on Empirical Methods in Natural Language Processing (EMNLP)</a:t>
            </a:r>
            <a:r>
              <a:rPr lang="en-SG" altLang="zh-SG" dirty="0"/>
              <a:t>. 2020.</a:t>
            </a:r>
          </a:p>
          <a:p>
            <a:pPr algn="just"/>
            <a:endParaRPr lang="en-SG" altLang="zh-SG" dirty="0"/>
          </a:p>
          <a:p>
            <a:pPr algn="just"/>
            <a:r>
              <a:rPr lang="en-SG" altLang="zh-SG" dirty="0" err="1"/>
              <a:t>Eikema</a:t>
            </a:r>
            <a:r>
              <a:rPr lang="en-SG" altLang="zh-SG" dirty="0"/>
              <a:t>, Bryan, and </a:t>
            </a:r>
            <a:r>
              <a:rPr lang="en-SG" altLang="zh-SG" dirty="0" err="1"/>
              <a:t>Wilker</a:t>
            </a:r>
            <a:r>
              <a:rPr lang="en-SG" altLang="zh-SG" dirty="0"/>
              <a:t> Aziz. "Is MAP Decoding All You Need? The Inadequacy of the Mode in Neural Machine Translation." </a:t>
            </a:r>
            <a:r>
              <a:rPr lang="en-SG" altLang="zh-SG" i="1" dirty="0"/>
              <a:t>Proceedings of the 28th International Conference on Computational Linguistics</a:t>
            </a:r>
            <a:r>
              <a:rPr lang="en-SG" altLang="zh-SG" dirty="0"/>
              <a:t>. 2020.</a:t>
            </a:r>
          </a:p>
          <a:p>
            <a:pPr algn="just"/>
            <a:endParaRPr lang="en-SG" altLang="zh-SG" dirty="0"/>
          </a:p>
          <a:p>
            <a:pPr algn="just"/>
            <a:r>
              <a:rPr lang="en-SG" altLang="zh-SG" dirty="0"/>
              <a:t>Müller, Mathias, and Rico </a:t>
            </a:r>
            <a:r>
              <a:rPr lang="en-SG" altLang="zh-SG" dirty="0" err="1"/>
              <a:t>Sennrich</a:t>
            </a:r>
            <a:r>
              <a:rPr lang="en-SG" altLang="zh-SG" dirty="0"/>
              <a:t>. "Understanding the Properties of Minimum Bayes Risk Decoding in Neural Machine Translation." </a:t>
            </a:r>
            <a:r>
              <a:rPr lang="en-SG" altLang="zh-SG" i="1" dirty="0"/>
              <a:t>Proceedings of the 59th Annual Meeting of the Association for Computational Linguistics and the 11th International Joint Conference on Natural Language Processing (Volume 1: Long Papers)</a:t>
            </a:r>
            <a:r>
              <a:rPr lang="en-SG" altLang="zh-SG" dirty="0"/>
              <a:t>. 2021.</a:t>
            </a:r>
            <a:endParaRPr kumimoji="1"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3209447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32540-40EA-0F4D-A481-681E78450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/>
              <a:t>Minimum Bayes Risk Decoding </a:t>
            </a:r>
            <a:endParaRPr kumimoji="1" lang="zh-SG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141FACE-163E-0646-A9D2-203C2CA6FF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SG" dirty="0"/>
                  <a:t>Objectives:</a:t>
                </a:r>
              </a:p>
              <a:p>
                <a:endParaRPr kumimoji="1" lang="en-US" altLang="zh-SG" dirty="0"/>
              </a:p>
              <a:p>
                <a:endParaRPr kumimoji="1" lang="en-US" altLang="zh-SG" dirty="0"/>
              </a:p>
              <a:p>
                <a:pPr marL="0" indent="0">
                  <a:buNone/>
                </a:pPr>
                <a:r>
                  <a:rPr kumimoji="1" lang="en-US" altLang="zh-SG" dirty="0"/>
                  <a:t>	&gt;S is the support set.</a:t>
                </a:r>
              </a:p>
              <a:p>
                <a:r>
                  <a:rPr kumimoji="1" lang="en-US" altLang="zh-SG" dirty="0"/>
                  <a:t>Utility function </a:t>
                </a:r>
                <a14:m>
                  <m:oMath xmlns:m="http://schemas.openxmlformats.org/officeDocument/2006/math">
                    <m:r>
                      <a:rPr kumimoji="1" lang="en-US" altLang="zh-SG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SG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SG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SG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SG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SG" dirty="0"/>
                  <a:t> computes the similarity of the translation.</a:t>
                </a:r>
              </a:p>
              <a:p>
                <a:pPr marL="457200" lvl="1" indent="0">
                  <a:buNone/>
                </a:pPr>
                <a:r>
                  <a:rPr kumimoji="1" lang="en-US" altLang="zh-SG" dirty="0"/>
                  <a:t>&gt;BLEU</a:t>
                </a:r>
              </a:p>
              <a:p>
                <a:pPr marL="457200" lvl="1" indent="0">
                  <a:buNone/>
                </a:pPr>
                <a:r>
                  <a:rPr kumimoji="1" lang="en-US" altLang="zh-SG" dirty="0"/>
                  <a:t>&gt;CHRF</a:t>
                </a:r>
              </a:p>
              <a:p>
                <a:pPr marL="457200" lvl="1" indent="0">
                  <a:buNone/>
                </a:pPr>
                <a:r>
                  <a:rPr kumimoji="1" lang="en-US" altLang="zh-SG" dirty="0"/>
                  <a:t>&gt;</a:t>
                </a:r>
                <a:r>
                  <a:rPr lang="en-SG" altLang="zh-SG" dirty="0"/>
                  <a:t>METEOR </a:t>
                </a:r>
              </a:p>
              <a:p>
                <a:pPr marL="0" indent="0">
                  <a:buNone/>
                </a:pPr>
                <a:endParaRPr kumimoji="1" lang="zh-SG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141FACE-163E-0646-A9D2-203C2CA6FF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6" descr="卡通人物&#10;&#10;中度可信度描述已自动生成">
            <a:extLst>
              <a:ext uri="{FF2B5EF4-FFF2-40B4-BE49-F238E27FC236}">
                <a16:creationId xmlns:a16="http://schemas.microsoft.com/office/drawing/2014/main" id="{4F083153-D4B5-494D-9CC8-20AC3367C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169" y="1759463"/>
            <a:ext cx="3788374" cy="550050"/>
          </a:xfrm>
          <a:prstGeom prst="rect">
            <a:avLst/>
          </a:prstGeom>
        </p:spPr>
      </p:pic>
      <p:pic>
        <p:nvPicPr>
          <p:cNvPr id="6" name="图片 5" descr="手机屏幕截图&#10;&#10;中度可信度描述已自动生成">
            <a:extLst>
              <a:ext uri="{FF2B5EF4-FFF2-40B4-BE49-F238E27FC236}">
                <a16:creationId xmlns:a16="http://schemas.microsoft.com/office/drawing/2014/main" id="{8CD101E8-EF09-EA41-91ED-D0E07032D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267" y="2309513"/>
            <a:ext cx="3332178" cy="8592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358BA04-4652-4947-9601-56B5C931FF3A}"/>
              </a:ext>
            </a:extLst>
          </p:cNvPr>
          <p:cNvSpPr txBox="1"/>
          <p:nvPr/>
        </p:nvSpPr>
        <p:spPr>
          <a:xfrm>
            <a:off x="1118181" y="230951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SG" dirty="0"/>
          </a:p>
          <a:p>
            <a:endParaRPr kumimoji="1"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3105667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2AC01F-2E38-774B-A806-9E726F99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Compared with Beam</a:t>
            </a:r>
            <a:endParaRPr kumimoji="1" lang="zh-SG" altLang="en-US" dirty="0"/>
          </a:p>
        </p:txBody>
      </p:sp>
      <p:pic>
        <p:nvPicPr>
          <p:cNvPr id="5" name="内容占位符 4" descr="图表&#10;&#10;描述已自动生成">
            <a:extLst>
              <a:ext uri="{FF2B5EF4-FFF2-40B4-BE49-F238E27FC236}">
                <a16:creationId xmlns:a16="http://schemas.microsoft.com/office/drawing/2014/main" id="{8ED5185D-76CF-9140-9B8E-E72CEB58E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41726"/>
            <a:ext cx="10515600" cy="3319136"/>
          </a:xfrm>
        </p:spPr>
      </p:pic>
    </p:spTree>
    <p:extLst>
      <p:ext uri="{BB962C8B-B14F-4D97-AF65-F5344CB8AC3E}">
        <p14:creationId xmlns:p14="http://schemas.microsoft.com/office/powerpoint/2010/main" val="2946862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F25D1-5EB3-C84E-A5F2-543C46F37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Utility Function</a:t>
            </a:r>
            <a:endParaRPr kumimoji="1" lang="zh-SG" altLang="en-US" dirty="0"/>
          </a:p>
        </p:txBody>
      </p:sp>
      <p:pic>
        <p:nvPicPr>
          <p:cNvPr id="15" name="内容占位符 14" descr="图片包含 图示&#10;&#10;描述已自动生成">
            <a:extLst>
              <a:ext uri="{FF2B5EF4-FFF2-40B4-BE49-F238E27FC236}">
                <a16:creationId xmlns:a16="http://schemas.microsoft.com/office/drawing/2014/main" id="{62DD3B3C-2554-3C4F-B226-DF9A2F79C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82" y="1"/>
            <a:ext cx="7011918" cy="6858000"/>
          </a:xfr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F90DF3A-D762-8443-9726-0F90BCE25E8E}"/>
              </a:ext>
            </a:extLst>
          </p:cNvPr>
          <p:cNvSpPr txBox="1"/>
          <p:nvPr/>
        </p:nvSpPr>
        <p:spPr>
          <a:xfrm>
            <a:off x="926512" y="2325361"/>
            <a:ext cx="3433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dirty="0"/>
              <a:t>&gt;MBR suffers from utility function bias which will further affect evaluation metric results by different type of metrics</a:t>
            </a:r>
            <a:endParaRPr kumimoji="1"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1879936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354E5-B0DE-D947-B5C0-CC594CD9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Length Bias	</a:t>
            </a:r>
            <a:endParaRPr kumimoji="1" lang="zh-SG" altLang="en-US" dirty="0"/>
          </a:p>
        </p:txBody>
      </p:sp>
      <p:pic>
        <p:nvPicPr>
          <p:cNvPr id="5" name="内容占位符 4" descr="表格&#10;&#10;描述已自动生成">
            <a:extLst>
              <a:ext uri="{FF2B5EF4-FFF2-40B4-BE49-F238E27FC236}">
                <a16:creationId xmlns:a16="http://schemas.microsoft.com/office/drawing/2014/main" id="{F7A379DA-8201-B04D-92F4-B45986977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32" y="1253331"/>
            <a:ext cx="6972536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42B44A-27B8-934E-A678-F3B66143D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29" y="5576222"/>
            <a:ext cx="3786307" cy="44645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B5D4552-C6A5-A240-AB41-69071E5BDE1A}"/>
              </a:ext>
            </a:extLst>
          </p:cNvPr>
          <p:cNvSpPr txBox="1"/>
          <p:nvPr/>
        </p:nvSpPr>
        <p:spPr>
          <a:xfrm>
            <a:off x="2384086" y="6022680"/>
            <a:ext cx="7423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dirty="0"/>
              <a:t>Conclusion: </a:t>
            </a:r>
            <a:r>
              <a:rPr lang="en-SG" altLang="zh-SG" dirty="0"/>
              <a:t>MBR inherits length biases associated with its utility function. </a:t>
            </a:r>
          </a:p>
          <a:p>
            <a:endParaRPr kumimoji="1"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1508682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52D16-DEC2-D446-80EA-CBD71B8F9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kumimoji="1" lang="en-US" altLang="zh-SG" dirty="0"/>
              <a:t>Token Frequency Bias</a:t>
            </a:r>
            <a:endParaRPr kumimoji="1" lang="zh-SG" alt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71A8C69-65B2-84A2-2C9B-8AF9C04C89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0095" y="5488469"/>
            <a:ext cx="9789429" cy="617894"/>
          </a:xfrm>
        </p:spPr>
        <p:txBody>
          <a:bodyPr/>
          <a:lstStyle/>
          <a:p>
            <a:r>
              <a:rPr lang="en-SG" altLang="zh-SG" dirty="0"/>
              <a:t>MBR still assigns too high a probability to frequent events. </a:t>
            </a:r>
          </a:p>
          <a:p>
            <a:endParaRPr lang="en-US" dirty="0"/>
          </a:p>
        </p:txBody>
      </p:sp>
      <p:pic>
        <p:nvPicPr>
          <p:cNvPr id="5" name="内容占位符 4" descr="图表, 条形图&#10;&#10;描述已自动生成">
            <a:extLst>
              <a:ext uri="{FF2B5EF4-FFF2-40B4-BE49-F238E27FC236}">
                <a16:creationId xmlns:a16="http://schemas.microsoft.com/office/drawing/2014/main" id="{DECE2008-6621-4F4A-A478-31641E3FDB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53" y="1367671"/>
            <a:ext cx="6291294" cy="4120798"/>
          </a:xfrm>
          <a:noFill/>
        </p:spPr>
      </p:pic>
    </p:spTree>
    <p:extLst>
      <p:ext uri="{BB962C8B-B14F-4D97-AF65-F5344CB8AC3E}">
        <p14:creationId xmlns:p14="http://schemas.microsoft.com/office/powerpoint/2010/main" val="3344691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351222-987F-264B-B9B2-E735B6F1F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SG" altLang="zh-SG" dirty="0"/>
              <a:t>Domain robustness </a:t>
            </a:r>
            <a:endParaRPr kumimoji="1" lang="zh-SG" altLang="en-US" dirty="0"/>
          </a:p>
        </p:txBody>
      </p:sp>
      <p:pic>
        <p:nvPicPr>
          <p:cNvPr id="6" name="内容占位符 5" descr="图形用户界面&#10;&#10;描述已自动生成">
            <a:extLst>
              <a:ext uri="{FF2B5EF4-FFF2-40B4-BE49-F238E27FC236}">
                <a16:creationId xmlns:a16="http://schemas.microsoft.com/office/drawing/2014/main" id="{9F398049-E8C9-FF44-8476-73B417719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2734055"/>
          </a:xfrm>
          <a:noFill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A9877A9-4874-0543-B5F7-7EF282C07675}"/>
              </a:ext>
            </a:extLst>
          </p:cNvPr>
          <p:cNvSpPr/>
          <p:nvPr/>
        </p:nvSpPr>
        <p:spPr>
          <a:xfrm>
            <a:off x="2357658" y="5255584"/>
            <a:ext cx="7252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altLang="zh-SG" dirty="0">
                <a:latin typeface="Times" pitchFamily="2" charset="0"/>
              </a:rPr>
              <a:t>MBR decoding has a higher domain robustness than beam search. </a:t>
            </a:r>
          </a:p>
        </p:txBody>
      </p:sp>
    </p:spTree>
    <p:extLst>
      <p:ext uri="{BB962C8B-B14F-4D97-AF65-F5344CB8AC3E}">
        <p14:creationId xmlns:p14="http://schemas.microsoft.com/office/powerpoint/2010/main" val="2231592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0E8207-E7DB-D74F-8CA9-CD1CA9AE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/>
              <a:t>Copy noise </a:t>
            </a:r>
            <a:endParaRPr kumimoji="1" lang="zh-SG" altLang="en-US" dirty="0"/>
          </a:p>
        </p:txBody>
      </p:sp>
      <p:pic>
        <p:nvPicPr>
          <p:cNvPr id="5" name="内容占位符 4" descr="图表, 折线图&#10;&#10;描述已自动生成">
            <a:extLst>
              <a:ext uri="{FF2B5EF4-FFF2-40B4-BE49-F238E27FC236}">
                <a16:creationId xmlns:a16="http://schemas.microsoft.com/office/drawing/2014/main" id="{E39289DE-3D82-A040-95AC-15409D281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24" y="1430305"/>
            <a:ext cx="5845152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9425E54-A631-BC4E-A82D-DDA0AB5C5D0D}"/>
              </a:ext>
            </a:extLst>
          </p:cNvPr>
          <p:cNvSpPr/>
          <p:nvPr/>
        </p:nvSpPr>
        <p:spPr>
          <a:xfrm>
            <a:off x="3639707" y="5933034"/>
            <a:ext cx="5285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altLang="zh-SG" dirty="0">
                <a:latin typeface="NimbusRomNo9L"/>
              </a:rPr>
              <a:t>MBR is more robust to copy noise in the training data. </a:t>
            </a:r>
            <a:endParaRPr lang="en-SG" altLang="zh-SG" dirty="0"/>
          </a:p>
        </p:txBody>
      </p:sp>
    </p:spTree>
    <p:extLst>
      <p:ext uri="{BB962C8B-B14F-4D97-AF65-F5344CB8AC3E}">
        <p14:creationId xmlns:p14="http://schemas.microsoft.com/office/powerpoint/2010/main" val="4008688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189A3-4809-314F-B199-16A03E09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Thanks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QA</a:t>
            </a:r>
            <a:endParaRPr kumimoji="1" lang="zh-SG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BA5E37-27FE-1140-86EE-7E7F8E3478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1305799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02C4B-DBC7-854E-A194-5241AC3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/>
              <a:t>If beam search is the answer, what was the question</a:t>
            </a:r>
            <a:endParaRPr kumimoji="1" lang="zh-SG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3561A1-551A-454A-85A3-A562F20BE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227390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A0A3A0-0626-CC42-82B5-B3849D4AD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Core Idea</a:t>
            </a:r>
            <a:endParaRPr kumimoji="1"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33604-4E9B-FE4B-828E-7B5F0B2C2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kumimoji="1" lang="en-US" altLang="zh-SG" dirty="0"/>
              <a:t>Beam search is a classic decoding algorithm in NMT research. Although beam search suffers from lots of problems (i.e. beam size curse), but it still works pretty well.</a:t>
            </a:r>
          </a:p>
          <a:p>
            <a:pPr algn="just"/>
            <a:endParaRPr kumimoji="1" lang="en-US" altLang="zh-SG" dirty="0"/>
          </a:p>
          <a:p>
            <a:pPr algn="just"/>
            <a:r>
              <a:rPr lang="en-SG" altLang="zh-SG" dirty="0"/>
              <a:t>Uniform Information Density (UID). A phenomenon that people tends to speak a sentence with uniform distribution of information.</a:t>
            </a:r>
          </a:p>
          <a:p>
            <a:pPr algn="just"/>
            <a:r>
              <a:rPr lang="en-SG" altLang="zh-SG" i="1" dirty="0"/>
              <a:t>&gt;How big is [NP the </a:t>
            </a:r>
            <a:r>
              <a:rPr lang="en-SG" altLang="zh-SG" i="1" dirty="0" err="1"/>
              <a:t>familyi</a:t>
            </a:r>
            <a:r>
              <a:rPr lang="en-SG" altLang="zh-SG" i="1" dirty="0"/>
              <a:t> [RC (that) you cook for −</a:t>
            </a:r>
            <a:r>
              <a:rPr lang="en-SG" altLang="zh-SG" i="1" dirty="0" err="1"/>
              <a:t>i</a:t>
            </a:r>
            <a:r>
              <a:rPr lang="en-SG" altLang="zh-SG" i="1" dirty="0"/>
              <a:t>]]?  </a:t>
            </a:r>
            <a:r>
              <a:rPr lang="en-SG" altLang="zh-SG" dirty="0"/>
              <a:t>&gt;People tend to speak word “that” out.</a:t>
            </a:r>
          </a:p>
          <a:p>
            <a:pPr marL="0" indent="0" algn="just">
              <a:buNone/>
            </a:pPr>
            <a:endParaRPr lang="en-SG" altLang="zh-SG" dirty="0"/>
          </a:p>
          <a:p>
            <a:pPr algn="just"/>
            <a:r>
              <a:rPr lang="en-SG" altLang="zh-SG" dirty="0"/>
              <a:t>Because Beam search is a MAP decoding algorithm, it implicitly balance the information thus to generate output in UID manner.</a:t>
            </a:r>
          </a:p>
          <a:p>
            <a:pPr marL="0" indent="0" algn="just">
              <a:buNone/>
            </a:pPr>
            <a:endParaRPr kumimoji="1" lang="en-US" altLang="zh-SG" dirty="0"/>
          </a:p>
        </p:txBody>
      </p:sp>
    </p:spTree>
    <p:extLst>
      <p:ext uri="{BB962C8B-B14F-4D97-AF65-F5344CB8AC3E}">
        <p14:creationId xmlns:p14="http://schemas.microsoft.com/office/powerpoint/2010/main" val="1492117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28AE7-F7BA-F94D-A406-B1D2245DC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Research Flow</a:t>
            </a:r>
            <a:endParaRPr kumimoji="1" lang="zh-SG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A75F52D-6837-D04B-B485-144F3D992D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SG" dirty="0"/>
                  <a:t>Objective for NMT</a:t>
                </a:r>
              </a:p>
              <a:p>
                <a:r>
                  <a:rPr kumimoji="1" lang="en-US" altLang="zh-SG" dirty="0"/>
                  <a:t>Construct a regularization term with respect to exact search:</a:t>
                </a:r>
              </a:p>
              <a:p>
                <a:endParaRPr kumimoji="1" lang="en-US" altLang="zh-SG" dirty="0"/>
              </a:p>
              <a:p>
                <a:endParaRPr kumimoji="1" lang="en-US" altLang="zh-SG" dirty="0"/>
              </a:p>
              <a:p>
                <a:endParaRPr kumimoji="1" lang="en-US" altLang="zh-SG" dirty="0"/>
              </a:p>
              <a:p>
                <a:pPr marL="0" indent="0">
                  <a:buNone/>
                </a:pPr>
                <a:endParaRPr kumimoji="1" lang="en-US" altLang="zh-SG" dirty="0"/>
              </a:p>
              <a:p>
                <a:r>
                  <a:rPr kumimoji="1" lang="en-US" altLang="zh-SG" dirty="0"/>
                  <a:t>When </a:t>
                </a:r>
                <a14:m>
                  <m:oMath xmlns:m="http://schemas.openxmlformats.org/officeDocument/2006/math">
                    <m:r>
                      <a:rPr kumimoji="1" lang="en-US" altLang="zh-SG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SG" b="0" i="1" smtClean="0">
                        <a:latin typeface="Cambria Math" panose="02040503050406030204" pitchFamily="18" charset="0"/>
                      </a:rPr>
                      <m:t>→ ∞</m:t>
                    </m:r>
                  </m:oMath>
                </a14:m>
                <a:r>
                  <a:rPr kumimoji="1" lang="en-US" altLang="zh-SG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SG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zh-SG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en-US" altLang="zh-SG" dirty="0"/>
                  <a:t> is the beam search with k=1. </a:t>
                </a:r>
                <a14:m>
                  <m:oMath xmlns:m="http://schemas.openxmlformats.org/officeDocument/2006/math">
                    <m:r>
                      <a:rPr kumimoji="1" lang="en-US" altLang="zh-SG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zh-SG" dirty="0"/>
                  <a:t> controls the degree that the beam search are alike exact search (global optimum).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SG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SG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SG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SG" dirty="0"/>
                  <a:t> is the surprisal. </a:t>
                </a:r>
              </a:p>
              <a:p>
                <a:endParaRPr kumimoji="1" lang="zh-SG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A75F52D-6837-D04B-B485-144F3D992D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568" b="-3198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文本&#10;&#10;低可信度描述已自动生成">
            <a:extLst>
              <a:ext uri="{FF2B5EF4-FFF2-40B4-BE49-F238E27FC236}">
                <a16:creationId xmlns:a16="http://schemas.microsoft.com/office/drawing/2014/main" id="{EBCE5248-ABD7-8B47-83E5-139D5625A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235" y="1825625"/>
            <a:ext cx="2982306" cy="608748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FC7EE9EF-408F-9045-9306-0C93682AB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126" y="2783539"/>
            <a:ext cx="4947744" cy="794455"/>
          </a:xfrm>
          <a:prstGeom prst="rect">
            <a:avLst/>
          </a:prstGeom>
        </p:spPr>
      </p:pic>
      <p:pic>
        <p:nvPicPr>
          <p:cNvPr id="13" name="图片 12" descr="手机屏幕截图&#10;&#10;中度可信度描述已自动生成">
            <a:extLst>
              <a:ext uri="{FF2B5EF4-FFF2-40B4-BE49-F238E27FC236}">
                <a16:creationId xmlns:a16="http://schemas.microsoft.com/office/drawing/2014/main" id="{1F561FC0-B8A4-EB45-A865-C58C8369A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93" y="3587880"/>
            <a:ext cx="4409309" cy="845496"/>
          </a:xfrm>
          <a:prstGeom prst="rect">
            <a:avLst/>
          </a:prstGeom>
        </p:spPr>
      </p:pic>
      <p:pic>
        <p:nvPicPr>
          <p:cNvPr id="15" name="图片 14" descr="文本&#10;&#10;描述已自动生成">
            <a:extLst>
              <a:ext uri="{FF2B5EF4-FFF2-40B4-BE49-F238E27FC236}">
                <a16:creationId xmlns:a16="http://schemas.microsoft.com/office/drawing/2014/main" id="{FDE7D351-4D25-A046-B8CA-788C7F912A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29" y="3654616"/>
            <a:ext cx="4511347" cy="76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69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id="{6B8D5559-3F53-066B-AEF3-ECE4A8061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4097" name="Picture 1" descr="page6image14701648">
            <a:extLst>
              <a:ext uri="{FF2B5EF4-FFF2-40B4-BE49-F238E27FC236}">
                <a16:creationId xmlns:a16="http://schemas.microsoft.com/office/drawing/2014/main" id="{0D5F5EF6-E3C9-0E4A-B2F0-398345B2F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7310" y="1355375"/>
            <a:ext cx="10431517" cy="550262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260593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B53AA-46E2-A744-BC35-89301615C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Regularization Term</a:t>
            </a:r>
            <a:endParaRPr kumimoji="1"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76EF05-3A0F-1F43-9F14-0049124A6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altLang="zh-SG" dirty="0"/>
              <a:t>Original Beam Search</a:t>
            </a:r>
          </a:p>
          <a:p>
            <a:endParaRPr lang="en-SG" altLang="zh-SG" dirty="0"/>
          </a:p>
          <a:p>
            <a:r>
              <a:rPr lang="en-SG" altLang="zh-SG" dirty="0"/>
              <a:t>Variance </a:t>
            </a:r>
            <a:r>
              <a:rPr lang="en-SG" altLang="zh-SG" dirty="0" err="1"/>
              <a:t>Regularizer</a:t>
            </a:r>
            <a:r>
              <a:rPr lang="en-SG" altLang="zh-SG" dirty="0"/>
              <a:t>. </a:t>
            </a:r>
          </a:p>
          <a:p>
            <a:endParaRPr lang="en-SG" altLang="zh-SG" dirty="0"/>
          </a:p>
          <a:p>
            <a:r>
              <a:rPr lang="en-SG" altLang="zh-SG" dirty="0"/>
              <a:t>Local Consistency. </a:t>
            </a:r>
          </a:p>
          <a:p>
            <a:endParaRPr lang="en-SG" altLang="zh-SG" dirty="0"/>
          </a:p>
          <a:p>
            <a:r>
              <a:rPr lang="en-SG" altLang="zh-SG" dirty="0"/>
              <a:t>Max </a:t>
            </a:r>
            <a:r>
              <a:rPr lang="en-SG" altLang="zh-SG" dirty="0" err="1"/>
              <a:t>Regularizer</a:t>
            </a:r>
            <a:r>
              <a:rPr lang="en-SG" altLang="zh-SG" dirty="0"/>
              <a:t>. </a:t>
            </a:r>
          </a:p>
          <a:p>
            <a:endParaRPr lang="en-SG" altLang="zh-SG" dirty="0"/>
          </a:p>
          <a:p>
            <a:r>
              <a:rPr lang="en-SG" altLang="zh-SG" dirty="0"/>
              <a:t>Squared </a:t>
            </a:r>
            <a:r>
              <a:rPr lang="en-SG" altLang="zh-SG" dirty="0" err="1"/>
              <a:t>Regularizer</a:t>
            </a:r>
            <a:r>
              <a:rPr lang="en-SG" altLang="zh-SG" dirty="0"/>
              <a:t>. </a:t>
            </a:r>
          </a:p>
          <a:p>
            <a:endParaRPr kumimoji="1" lang="zh-SG" altLang="en-US" dirty="0"/>
          </a:p>
        </p:txBody>
      </p:sp>
      <p:pic>
        <p:nvPicPr>
          <p:cNvPr id="5" name="图片 4" descr="图示, 文本&#10;&#10;描述已自动生成">
            <a:extLst>
              <a:ext uri="{FF2B5EF4-FFF2-40B4-BE49-F238E27FC236}">
                <a16:creationId xmlns:a16="http://schemas.microsoft.com/office/drawing/2014/main" id="{8007ABAF-A3B5-4F4F-ABFF-0D8A91634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822" y="2556911"/>
            <a:ext cx="3294774" cy="776684"/>
          </a:xfrm>
          <a:prstGeom prst="rect">
            <a:avLst/>
          </a:prstGeom>
        </p:spPr>
      </p:pic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CC81AD33-3962-2C4E-8CC6-B26325F43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73" y="3514630"/>
            <a:ext cx="3883425" cy="776685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15B5FEF5-6A35-B246-8DAF-2AFE0E1D3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04" y="4504164"/>
            <a:ext cx="2583791" cy="620110"/>
          </a:xfrm>
          <a:prstGeom prst="rect">
            <a:avLst/>
          </a:prstGeom>
        </p:spPr>
      </p:pic>
      <p:pic>
        <p:nvPicPr>
          <p:cNvPr id="11" name="图片 10" descr="文本&#10;&#10;低可信度描述已自动生成">
            <a:extLst>
              <a:ext uri="{FF2B5EF4-FFF2-40B4-BE49-F238E27FC236}">
                <a16:creationId xmlns:a16="http://schemas.microsoft.com/office/drawing/2014/main" id="{2CE815EF-F781-814C-83CE-20B5A96DC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04" y="5337123"/>
            <a:ext cx="2583792" cy="739413"/>
          </a:xfrm>
          <a:prstGeom prst="rect">
            <a:avLst/>
          </a:prstGeom>
        </p:spPr>
      </p:pic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6B50B57D-4EB0-DE48-8858-83CEA9B4E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70" y="630679"/>
            <a:ext cx="4947744" cy="794455"/>
          </a:xfrm>
          <a:prstGeom prst="rect">
            <a:avLst/>
          </a:prstGeom>
        </p:spPr>
      </p:pic>
      <p:pic>
        <p:nvPicPr>
          <p:cNvPr id="10" name="图片 9" descr="手机屏幕截图&#10;&#10;中度可信度描述已自动生成">
            <a:extLst>
              <a:ext uri="{FF2B5EF4-FFF2-40B4-BE49-F238E27FC236}">
                <a16:creationId xmlns:a16="http://schemas.microsoft.com/office/drawing/2014/main" id="{B20807B1-DA85-824A-B149-3D68AB2FD7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713" y="1498566"/>
            <a:ext cx="4409309" cy="84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66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E1241-39D4-814A-835F-0EC373DD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 err="1"/>
              <a:t>Experimnets</a:t>
            </a:r>
            <a:endParaRPr kumimoji="1" lang="zh-SG" altLang="en-US" dirty="0"/>
          </a:p>
        </p:txBody>
      </p:sp>
      <p:pic>
        <p:nvPicPr>
          <p:cNvPr id="5121" name="Picture 1" descr="page8image14811760">
            <a:extLst>
              <a:ext uri="{FF2B5EF4-FFF2-40B4-BE49-F238E27FC236}">
                <a16:creationId xmlns:a16="http://schemas.microsoft.com/office/drawing/2014/main" id="{918ED84E-2345-BB40-920F-B231A0EB8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92" y="1291209"/>
            <a:ext cx="11041415" cy="301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表格&#10;&#10;描述已自动生成">
            <a:extLst>
              <a:ext uri="{FF2B5EF4-FFF2-40B4-BE49-F238E27FC236}">
                <a16:creationId xmlns:a16="http://schemas.microsoft.com/office/drawing/2014/main" id="{F6F5F5C1-9F90-5D49-B016-98AC73B2C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948" y="4490772"/>
            <a:ext cx="5088102" cy="183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37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CC7C40-E67B-E144-A13B-BF2886E3F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Conclusion</a:t>
            </a:r>
            <a:endParaRPr kumimoji="1"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5E03FE-105D-994E-B090-D71474F97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SG" dirty="0"/>
              <a:t>Provide a heuristic answer for beam search bless.</a:t>
            </a:r>
          </a:p>
          <a:p>
            <a:endParaRPr kumimoji="1" lang="en-US" altLang="zh-SG" dirty="0"/>
          </a:p>
          <a:p>
            <a:r>
              <a:rPr kumimoji="1" lang="en-US" altLang="zh-SG" dirty="0"/>
              <a:t>Research Flow: </a:t>
            </a:r>
          </a:p>
          <a:p>
            <a:pPr lvl="1"/>
            <a:r>
              <a:rPr kumimoji="1" lang="en-US" altLang="zh-SG" dirty="0"/>
              <a:t>Analysis beam search with respect to exact search.</a:t>
            </a:r>
          </a:p>
        </p:txBody>
      </p:sp>
    </p:spTree>
    <p:extLst>
      <p:ext uri="{BB962C8B-B14F-4D97-AF65-F5344CB8AC3E}">
        <p14:creationId xmlns:p14="http://schemas.microsoft.com/office/powerpoint/2010/main" val="348749370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imes New Roman"/>
        <a:ea typeface="等线"/>
        <a:cs typeface=""/>
      </a:majorFont>
      <a:minorFont>
        <a:latin typeface="Times New Roman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iaHao-tac1  -  只读" id="{ACD323AF-5B5D-D64D-8FA3-D1546C9C006A}" vid="{AD4BB1A8-2C9C-344F-AB4E-A2A192248A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4617</TotalTime>
  <Words>918</Words>
  <Application>Microsoft Macintosh PowerPoint</Application>
  <PresentationFormat>宽屏</PresentationFormat>
  <Paragraphs>119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NimbusRomNo9L</vt:lpstr>
      <vt:lpstr>Arial</vt:lpstr>
      <vt:lpstr>Calibri</vt:lpstr>
      <vt:lpstr>Cambria Math</vt:lpstr>
      <vt:lpstr>Times</vt:lpstr>
      <vt:lpstr>Times New Roman</vt:lpstr>
      <vt:lpstr>Wingdings</vt:lpstr>
      <vt:lpstr>Custom Design</vt:lpstr>
      <vt:lpstr>NMT Decoding Bias Minimum Bayesian Risk</vt:lpstr>
      <vt:lpstr>Content</vt:lpstr>
      <vt:lpstr>If beam search is the answer, what was the question</vt:lpstr>
      <vt:lpstr>Core Idea</vt:lpstr>
      <vt:lpstr>Research Flow</vt:lpstr>
      <vt:lpstr>Case Study</vt:lpstr>
      <vt:lpstr>Regularization Term</vt:lpstr>
      <vt:lpstr>Experimnets</vt:lpstr>
      <vt:lpstr>Conclusion</vt:lpstr>
      <vt:lpstr>Is MAP Decoding All You Need?</vt:lpstr>
      <vt:lpstr>Core Idea</vt:lpstr>
      <vt:lpstr>Estimate NMT without beam: Sampling</vt:lpstr>
      <vt:lpstr>Results</vt:lpstr>
      <vt:lpstr>Minimum Bayes Risk Decoding </vt:lpstr>
      <vt:lpstr>Experiment</vt:lpstr>
      <vt:lpstr>Conclusion</vt:lpstr>
      <vt:lpstr>Understanding the Properties of Minimum Bayes Risk Decoding in Neural Machine Translation </vt:lpstr>
      <vt:lpstr>Core Idea</vt:lpstr>
      <vt:lpstr>Bias</vt:lpstr>
      <vt:lpstr>Minimum Bayes Risk Decoding </vt:lpstr>
      <vt:lpstr>Compared with Beam</vt:lpstr>
      <vt:lpstr>Utility Function</vt:lpstr>
      <vt:lpstr>Length Bias </vt:lpstr>
      <vt:lpstr>Token Frequency Bias</vt:lpstr>
      <vt:lpstr>Domain robustness </vt:lpstr>
      <vt:lpstr>Copy noise </vt:lpstr>
      <vt:lpstr>Thanks &amp; QA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NMT Decoding Bias</dc:title>
  <dc:creator>#XU JIAHAO#</dc:creator>
  <cp:lastModifiedBy>#XU JIAHAO#</cp:lastModifiedBy>
  <cp:revision>9</cp:revision>
  <dcterms:created xsi:type="dcterms:W3CDTF">2022-03-13T05:12:46Z</dcterms:created>
  <dcterms:modified xsi:type="dcterms:W3CDTF">2022-03-18T05:26:20Z</dcterms:modified>
</cp:coreProperties>
</file>